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161E9-88AB-A1DA-F17A-FB411F745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DC7CB-5C70-0032-9F9C-79EDFA433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F9417-2C07-5FBE-A5B4-8D140361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F0B3-946A-43B4-96DA-6B006F67458E}" type="datetimeFigureOut">
              <a:rPr lang="en-CA" smtClean="0"/>
              <a:t>2022-09-30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0511E-C955-3BF5-8A5F-348801CDE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C5EB7-475F-BD3F-5773-A8FDB46C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E26A-B0E1-479F-9F62-4AB7E68FFA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951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25D8-6C89-845F-BB42-53645CE6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502829-343B-1552-9756-B8A96CC77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0315E-D42C-265B-ACDD-6FB1AE1E6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F0B3-946A-43B4-96DA-6B006F67458E}" type="datetimeFigureOut">
              <a:rPr lang="en-CA" smtClean="0"/>
              <a:t>2022-09-30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7496E-5DF9-FBEA-B959-D50537BD0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D05D-0C11-847E-B507-EBD4313D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E26A-B0E1-479F-9F62-4AB7E68FFA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260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5BE055-1A89-38C5-FA0A-9512BDF15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D6B49-B4FA-40C6-BC7B-273532161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3538B-E85A-3EC1-F775-0249280C6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F0B3-946A-43B4-96DA-6B006F67458E}" type="datetimeFigureOut">
              <a:rPr lang="en-CA" smtClean="0"/>
              <a:t>2022-09-30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3D6E0-25FE-6BD5-F922-07C726F5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FF81F-69E8-2E27-863C-9651770F8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E26A-B0E1-479F-9F62-4AB7E68FFA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3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CB95B-83CD-936E-A52D-DAC64D10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9FD32-8A33-6607-D5C4-7432B53D0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45190-35CF-0FEF-65D3-BFF35543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F0B3-946A-43B4-96DA-6B006F67458E}" type="datetimeFigureOut">
              <a:rPr lang="en-CA" smtClean="0"/>
              <a:t>2022-09-30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313F4-7AB3-A3A3-7983-35642010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55D29-B585-329E-E557-BB30EB20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E26A-B0E1-479F-9F62-4AB7E68FFA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57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DC6DD-A618-AAE3-8BE5-A89AFF92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3DF17-C313-C31E-981B-9FD42A9DD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201F2-E22A-3C64-00D5-2CC0ED51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F0B3-946A-43B4-96DA-6B006F67458E}" type="datetimeFigureOut">
              <a:rPr lang="en-CA" smtClean="0"/>
              <a:t>2022-09-30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90CEA-0B5C-6117-EA8A-D31380F7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A3E67-B731-8299-BACC-5D1FFB5F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E26A-B0E1-479F-9F62-4AB7E68FFA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203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FE59-045F-E77F-4723-D7DBB233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79180-3014-F8E0-ECA2-26DAA0757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46ADC-46A4-5BF6-ED10-94470F1A9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6C621-2F23-CF96-DF6A-6438BBCF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F0B3-946A-43B4-96DA-6B006F67458E}" type="datetimeFigureOut">
              <a:rPr lang="en-CA" smtClean="0"/>
              <a:t>2022-09-30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CF384-B355-87CC-3165-91366806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723AE-0126-1DA8-96AE-356554CAD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E26A-B0E1-479F-9F62-4AB7E68FFA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709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BF48F-31A2-9EF8-CE99-669896B86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C346E-1803-EA52-C508-94442C481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B1BFC-9630-2FAF-3733-E035038B5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7444D-E7FD-99AE-2695-2196108F8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679A97-93CD-DDF8-D43B-F56F17C43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8A5CC9-0755-849D-3075-12159E36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F0B3-946A-43B4-96DA-6B006F67458E}" type="datetimeFigureOut">
              <a:rPr lang="en-CA" smtClean="0"/>
              <a:t>2022-09-30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60CBAD-2786-EACC-2D38-2997BDE8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66200A-3AB7-18BF-8F7F-C901EB2E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E26A-B0E1-479F-9F62-4AB7E68FFA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07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AD5FF-4580-818A-10DC-D527B0AAA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985DE-F3C4-19F4-F299-F0B748AB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F0B3-946A-43B4-96DA-6B006F67458E}" type="datetimeFigureOut">
              <a:rPr lang="en-CA" smtClean="0"/>
              <a:t>2022-09-30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7A261-8B36-61F3-D597-9C7DB1D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58EBF-52A0-08A4-8B57-C4AD8C44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E26A-B0E1-479F-9F62-4AB7E68FFA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180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5C737B-16EF-A547-A1E0-41A0506B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F0B3-946A-43B4-96DA-6B006F67458E}" type="datetimeFigureOut">
              <a:rPr lang="en-CA" smtClean="0"/>
              <a:t>2022-09-30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3E884-EFBF-2584-3083-B4B2BB2C5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8CA2B-D350-4DC5-9490-4A009F7A7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E26A-B0E1-479F-9F62-4AB7E68FFA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967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31A9-2A47-02FC-3270-868735947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9A280-4DC4-D0DD-B841-D3FEAC8E8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41123-F93B-3C6B-EE00-1FE457C37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EF699-5D2B-7E15-163B-219B5785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F0B3-946A-43B4-96DA-6B006F67458E}" type="datetimeFigureOut">
              <a:rPr lang="en-CA" smtClean="0"/>
              <a:t>2022-09-30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1E416-DEA7-225D-4369-0450069DC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DCC16-B383-73D1-385E-9B723666F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E26A-B0E1-479F-9F62-4AB7E68FFA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290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7707-EAE7-4165-0423-3ABA80EEF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70898-29FF-FF4E-9E0A-21214EFE9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E1413-D21B-6DDC-5F20-D5DFC64FF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56C5D-369D-38D5-AD1B-9BB128F0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F0B3-946A-43B4-96DA-6B006F67458E}" type="datetimeFigureOut">
              <a:rPr lang="en-CA" smtClean="0"/>
              <a:t>2022-09-30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B2FC4-5898-7517-24EC-FC3C8E21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89A71-8B4A-01DD-8ACD-5080F81A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E26A-B0E1-479F-9F62-4AB7E68FFA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11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t="-87000" b="-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BE06B2-CC32-E398-904E-E5753B73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97A35-05B2-5F2E-EF43-D92D21C43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5713D-E427-926B-86B9-0A5B8D78B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4F0B3-946A-43B4-96DA-6B006F67458E}" type="datetimeFigureOut">
              <a:rPr lang="en-CA" smtClean="0"/>
              <a:t>2022-09-30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1C28A-3A36-B565-3A2F-5060D3CC7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3A018-4970-CB11-6DD9-3C44168A3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4E26A-B0E1-479F-9F62-4AB7E68FFA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84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sa.org/pages/gravel-program" TargetMode="External"/><Relationship Id="rId2" Type="http://schemas.openxmlformats.org/officeDocument/2006/relationships/hyperlink" Target="https://audax.org.au/public/images/stories/Documents/rideruleswebversion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directors@randonneurs.bc.c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A01E4-1D0C-3304-9339-69FB83926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445" y="1266272"/>
            <a:ext cx="4773283" cy="4081117"/>
          </a:xfrm>
        </p:spPr>
        <p:txBody>
          <a:bodyPr wrap="square">
            <a:spAutoFit/>
          </a:bodyPr>
          <a:lstStyle/>
          <a:p>
            <a:r>
              <a:rPr lang="en-CA" sz="7200" b="1" dirty="0">
                <a:solidFill>
                  <a:srgbClr val="FF0000"/>
                </a:solidFill>
                <a:latin typeface="+mn-lt"/>
              </a:rPr>
              <a:t>BCR Gravel/Dirt Brevets &amp; Permanents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3A5C4-7737-D6BC-E345-AE5C5A844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445" y="5844906"/>
            <a:ext cx="5446144" cy="693917"/>
          </a:xfrm>
        </p:spPr>
        <p:txBody>
          <a:bodyPr>
            <a:normAutofit fontScale="77500" lnSpcReduction="20000"/>
          </a:bodyPr>
          <a:lstStyle/>
          <a:p>
            <a:r>
              <a:rPr lang="en-CA" sz="3600" dirty="0">
                <a:solidFill>
                  <a:srgbClr val="FF0000"/>
                </a:solidFill>
              </a:rPr>
              <a:t>Creating more opportunities to ride!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9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CDABB-6F00-79B9-9456-B5B0BFFE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02" y="1802922"/>
            <a:ext cx="4260012" cy="1325563"/>
          </a:xfrm>
        </p:spPr>
        <p:txBody>
          <a:bodyPr>
            <a:normAutofit/>
          </a:bodyPr>
          <a:lstStyle/>
          <a:p>
            <a:pPr algn="ctr"/>
            <a:r>
              <a:rPr lang="en-CA" sz="7200" b="1" dirty="0">
                <a:solidFill>
                  <a:srgbClr val="FF0000"/>
                </a:solidFill>
                <a:latin typeface="+mn-lt"/>
              </a:rPr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13FFD-E936-A040-0D4F-47E9CDBB2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80" y="2738886"/>
            <a:ext cx="4425351" cy="3256472"/>
          </a:xfrm>
        </p:spPr>
        <p:txBody>
          <a:bodyPr>
            <a:normAutofit fontScale="62500" lnSpcReduction="20000"/>
          </a:bodyPr>
          <a:lstStyle/>
          <a:p>
            <a:pPr lvl="1"/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/>
              <a:t>generally safer than being on paved roads with traffic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/>
              <a:t>something new to try for existing members, to keep things fresh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/>
              <a:t>a possible entrée for new members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/>
              <a:t>BCR members are already riding more unpaved distance, whether on permanents, their own rides, or non-BCR gravel events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763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7EBA-B146-B0E6-745D-7405EC53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3954" y="1196556"/>
            <a:ext cx="6380492" cy="2495550"/>
          </a:xfrm>
        </p:spPr>
        <p:txBody>
          <a:bodyPr>
            <a:normAutofit/>
          </a:bodyPr>
          <a:lstStyle/>
          <a:p>
            <a:pPr algn="ctr"/>
            <a:r>
              <a:rPr lang="en-CA" sz="7200" dirty="0">
                <a:solidFill>
                  <a:srgbClr val="FF0000"/>
                </a:solidFill>
                <a:latin typeface="+mn-lt"/>
              </a:rPr>
              <a:t>Existing Examples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3DF2D8CD-FAF4-E090-6D8D-602450E84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01" y="3571546"/>
            <a:ext cx="3466381" cy="1259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Audax Australia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(web link)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1FABAA-8EA5-B58E-AEFE-5C349A99D409}"/>
              </a:ext>
            </a:extLst>
          </p:cNvPr>
          <p:cNvSpPr txBox="1"/>
          <p:nvPr/>
        </p:nvSpPr>
        <p:spPr>
          <a:xfrm>
            <a:off x="838200" y="4943475"/>
            <a:ext cx="1063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4F010-B134-0F94-9FBE-62D25DAE4202}"/>
              </a:ext>
            </a:extLst>
          </p:cNvPr>
          <p:cNvSpPr txBox="1"/>
          <p:nvPr/>
        </p:nvSpPr>
        <p:spPr>
          <a:xfrm>
            <a:off x="1354346" y="4830582"/>
            <a:ext cx="2472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/>
              <a:t>RUSA</a:t>
            </a:r>
          </a:p>
          <a:p>
            <a:pPr algn="ctr"/>
            <a:r>
              <a:rPr lang="en-CA" sz="3600" dirty="0">
                <a:hlinkClick r:id="rId3"/>
              </a:rPr>
              <a:t>(weblink)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1763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67533-8ECD-2EED-274E-FF8AC7880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589"/>
            <a:ext cx="10515600" cy="675735"/>
          </a:xfrm>
        </p:spPr>
        <p:txBody>
          <a:bodyPr>
            <a:noAutofit/>
          </a:bodyPr>
          <a:lstStyle/>
          <a:p>
            <a:pPr algn="ctr"/>
            <a:r>
              <a:rPr lang="en-CA" sz="7200" b="1" dirty="0">
                <a:solidFill>
                  <a:srgbClr val="FF0000"/>
                </a:solidFill>
                <a:latin typeface="+mn-lt"/>
              </a:rPr>
              <a:t>Audax Australia Key Points</a:t>
            </a:r>
          </a:p>
        </p:txBody>
      </p:sp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0921231E-36F0-72D0-6137-094AAF0C84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30" y="1040860"/>
            <a:ext cx="4478940" cy="5709698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77045C-8126-9306-1233-95C4CCCFED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54133" y="1361661"/>
            <a:ext cx="2147275" cy="354934"/>
          </a:xfrm>
          <a:prstGeom prst="ellipse">
            <a:avLst/>
          </a:prstGeom>
          <a:solidFill>
            <a:srgbClr val="FF0000">
              <a:alpha val="0"/>
            </a:srgbClr>
          </a:solid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00221A-9122-3EFA-BF4B-660F7EF686F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317434" y="1737440"/>
            <a:ext cx="303143" cy="149084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74477CC-C189-B1D7-F649-491505A253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17434" y="3788698"/>
            <a:ext cx="854766" cy="2822713"/>
          </a:xfrm>
          <a:prstGeom prst="rect">
            <a:avLst/>
          </a:prstGeom>
          <a:solidFill>
            <a:schemeClr val="accent1">
              <a:alpha val="0"/>
            </a:schemeClr>
          </a:solidFill>
          <a:ln w="603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5B8EF6-D6A0-905A-2594-36C6CC009B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11148" y="3498575"/>
            <a:ext cx="606286" cy="3112836"/>
          </a:xfrm>
          <a:prstGeom prst="rect">
            <a:avLst/>
          </a:prstGeom>
          <a:solidFill>
            <a:schemeClr val="accent1">
              <a:alpha val="0"/>
            </a:schemeClr>
          </a:solidFill>
          <a:ln w="603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2D3133-0C64-2571-3F28-9D22CC34D73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666420" y="1686904"/>
            <a:ext cx="381927" cy="154138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73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59B0-35A7-0A5A-6FA9-825423F0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2875233"/>
            <a:ext cx="2324131" cy="1496742"/>
          </a:xfrm>
        </p:spPr>
        <p:txBody>
          <a:bodyPr>
            <a:normAutofit fontScale="90000"/>
          </a:bodyPr>
          <a:lstStyle/>
          <a:p>
            <a:pPr algn="ctr"/>
            <a:r>
              <a:rPr lang="en-CA" sz="7200" b="1" dirty="0">
                <a:solidFill>
                  <a:srgbClr val="FF0000"/>
                </a:solidFill>
                <a:latin typeface="+mn-lt"/>
              </a:rPr>
              <a:t>RUSA </a:t>
            </a:r>
            <a:br>
              <a:rPr lang="en-CA" sz="7200" b="1" dirty="0">
                <a:solidFill>
                  <a:srgbClr val="FF0000"/>
                </a:solidFill>
                <a:latin typeface="+mn-lt"/>
              </a:rPr>
            </a:br>
            <a:r>
              <a:rPr lang="en-CA" sz="7200" b="1" dirty="0">
                <a:solidFill>
                  <a:srgbClr val="FF0000"/>
                </a:solidFill>
                <a:latin typeface="+mn-lt"/>
              </a:rPr>
              <a:t>Key Points</a:t>
            </a:r>
          </a:p>
        </p:txBody>
      </p:sp>
      <p:pic>
        <p:nvPicPr>
          <p:cNvPr id="5" name="Content Placeholder 4" descr="Graphical user interface, text, application, email">
            <a:extLst>
              <a:ext uri="{FF2B5EF4-FFF2-40B4-BE49-F238E27FC236}">
                <a16:creationId xmlns:a16="http://schemas.microsoft.com/office/drawing/2014/main" id="{F1A813F9-1FD8-9A90-5A34-460093233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56" y="526197"/>
            <a:ext cx="9032875" cy="6024201"/>
          </a:xfrm>
        </p:spPr>
      </p:pic>
    </p:spTree>
    <p:extLst>
      <p:ext uri="{BB962C8B-B14F-4D97-AF65-F5344CB8AC3E}">
        <p14:creationId xmlns:p14="http://schemas.microsoft.com/office/powerpoint/2010/main" val="50915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55B63-14ED-F540-A087-8DC43192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7200" b="1" dirty="0">
                <a:solidFill>
                  <a:srgbClr val="FF0000"/>
                </a:solidFill>
                <a:latin typeface="+mn-lt"/>
              </a:rPr>
              <a:t>What </a:t>
            </a:r>
            <a:r>
              <a:rPr lang="en-CA" sz="8000" b="1" dirty="0">
                <a:solidFill>
                  <a:srgbClr val="FF0000"/>
                </a:solidFill>
                <a:latin typeface="+mn-lt"/>
              </a:rPr>
              <a:t>has</a:t>
            </a:r>
            <a:r>
              <a:rPr lang="en-CA" sz="7200" b="1" dirty="0">
                <a:solidFill>
                  <a:srgbClr val="FF0000"/>
                </a:solidFill>
                <a:latin typeface="+mn-lt"/>
              </a:rPr>
              <a:t> been asked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FA2FA-B68F-73DA-6CA8-C159CC135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9843"/>
            <a:ext cx="10515600" cy="2895462"/>
          </a:xfrm>
        </p:spPr>
        <p:txBody>
          <a:bodyPr>
            <a:normAutofit/>
          </a:bodyPr>
          <a:lstStyle/>
          <a:p>
            <a:r>
              <a:rPr lang="en-CA" sz="3600" dirty="0"/>
              <a:t>Do these events work with our current bylaws-Yes</a:t>
            </a:r>
          </a:p>
          <a:p>
            <a:r>
              <a:rPr lang="en-CA" sz="3600" dirty="0"/>
              <a:t>Does our current insurance cover these events-Yes</a:t>
            </a:r>
          </a:p>
          <a:p>
            <a:r>
              <a:rPr lang="en-CA" sz="3600" dirty="0"/>
              <a:t>Could Permanents be able to start ASAP-Yes</a:t>
            </a:r>
          </a:p>
          <a:p>
            <a:pPr lvl="1"/>
            <a:r>
              <a:rPr lang="en-CA" sz="3200" dirty="0"/>
              <a:t>The rides would need a special designation in the title to recognize them as Gravel or Dirt for the database.</a:t>
            </a:r>
          </a:p>
          <a:p>
            <a:endParaRPr lang="en-CA" sz="3600" dirty="0"/>
          </a:p>
          <a:p>
            <a:pPr lvl="1"/>
            <a:endParaRPr lang="en-CA" sz="32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13367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A01F6-289B-29E9-D225-AC8522E5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56" y="1664899"/>
            <a:ext cx="4605068" cy="1880558"/>
          </a:xfrm>
        </p:spPr>
        <p:txBody>
          <a:bodyPr>
            <a:normAutofit fontScale="90000"/>
          </a:bodyPr>
          <a:lstStyle/>
          <a:p>
            <a:pPr algn="ctr"/>
            <a:r>
              <a:rPr lang="en-CA" sz="7200" b="1" dirty="0">
                <a:solidFill>
                  <a:srgbClr val="FF0000"/>
                </a:solidFill>
                <a:latin typeface="+mn-lt"/>
              </a:rPr>
              <a:t>How to Review the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806F2-192B-21F6-A0D1-F05C43B5F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11" y="4252822"/>
            <a:ext cx="5165785" cy="1880558"/>
          </a:xfrm>
        </p:spPr>
        <p:txBody>
          <a:bodyPr>
            <a:normAutofit/>
          </a:bodyPr>
          <a:lstStyle/>
          <a:p>
            <a:r>
              <a:rPr lang="en-CA" sz="3600" dirty="0"/>
              <a:t>BCR Google Group’s Link</a:t>
            </a:r>
          </a:p>
          <a:p>
            <a:r>
              <a:rPr lang="en-CA" sz="3600" dirty="0"/>
              <a:t>Link on Facebook page</a:t>
            </a:r>
          </a:p>
          <a:p>
            <a:r>
              <a:rPr lang="en-CA" sz="3600" dirty="0"/>
              <a:t>Link on Web Page</a:t>
            </a:r>
          </a:p>
        </p:txBody>
      </p:sp>
    </p:spTree>
    <p:extLst>
      <p:ext uri="{BB962C8B-B14F-4D97-AF65-F5344CB8AC3E}">
        <p14:creationId xmlns:p14="http://schemas.microsoft.com/office/powerpoint/2010/main" val="47047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1F47-CE32-7820-A05F-B65501EF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837" y="2505703"/>
            <a:ext cx="1069119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CA" sz="7200" b="1" dirty="0">
                <a:solidFill>
                  <a:srgbClr val="FF0000"/>
                </a:solidFill>
                <a:latin typeface="+mn-lt"/>
              </a:rPr>
              <a:t>Where do we go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50017-4244-998B-3108-B9A33B397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632" y="4469622"/>
            <a:ext cx="10515600" cy="1325564"/>
          </a:xfrm>
        </p:spPr>
        <p:txBody>
          <a:bodyPr>
            <a:normAutofit/>
          </a:bodyPr>
          <a:lstStyle/>
          <a:p>
            <a:r>
              <a:rPr lang="en-CA" sz="3600" dirty="0"/>
              <a:t>Form a small volunteer committee of interested club members to formalize a plan (BCR Gravel Initiative?)</a:t>
            </a:r>
          </a:p>
          <a:p>
            <a:pPr marL="0" indent="0">
              <a:buNone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61492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A406D-1F2A-7189-C819-3CA857E09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79" y="1521154"/>
            <a:ext cx="4925683" cy="1325563"/>
          </a:xfrm>
        </p:spPr>
        <p:txBody>
          <a:bodyPr>
            <a:normAutofit/>
          </a:bodyPr>
          <a:lstStyle/>
          <a:p>
            <a:pPr algn="ctr"/>
            <a:r>
              <a:rPr lang="en-CA" sz="7200" b="1" dirty="0">
                <a:solidFill>
                  <a:srgbClr val="FF0000"/>
                </a:solidFill>
                <a:latin typeface="+mn-lt"/>
              </a:rPr>
              <a:t>Sign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87F33-C721-2553-C2A6-780788139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6717"/>
            <a:ext cx="5976668" cy="3330246"/>
          </a:xfrm>
        </p:spPr>
        <p:txBody>
          <a:bodyPr>
            <a:normAutofit/>
          </a:bodyPr>
          <a:lstStyle/>
          <a:p>
            <a:r>
              <a:rPr lang="en-CA" sz="3600" dirty="0"/>
              <a:t>Sign up here today with either Dug or myself</a:t>
            </a:r>
          </a:p>
          <a:p>
            <a:r>
              <a:rPr lang="en-CA" sz="3600" dirty="0"/>
              <a:t>Email your questions and willingness to be part of this initiative by emailing us here, </a:t>
            </a:r>
            <a:r>
              <a:rPr lang="en-CA" sz="3600" dirty="0">
                <a:hlinkClick r:id="rId2"/>
              </a:rPr>
              <a:t>directors@randonneurs.bc.ca</a:t>
            </a:r>
            <a:r>
              <a:rPr lang="en-CA" sz="3600" dirty="0"/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8811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208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BCR Gravel/Dirt Brevets &amp; Permanents</vt:lpstr>
      <vt:lpstr>Rationale</vt:lpstr>
      <vt:lpstr>Existing Examples</vt:lpstr>
      <vt:lpstr>Audax Australia Key Points</vt:lpstr>
      <vt:lpstr>RUSA  Key Points</vt:lpstr>
      <vt:lpstr>What has been asked so far</vt:lpstr>
      <vt:lpstr>How to Review the Information</vt:lpstr>
      <vt:lpstr>Where do we go from here?</vt:lpstr>
      <vt:lpstr>Sign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BCR Gravel/Dirt Brevets &amp; Permanents</dc:title>
  <dc:creator>Mark Payten</dc:creator>
  <cp:lastModifiedBy>Mark Payten</cp:lastModifiedBy>
  <cp:revision>6</cp:revision>
  <dcterms:created xsi:type="dcterms:W3CDTF">2022-09-20T03:10:26Z</dcterms:created>
  <dcterms:modified xsi:type="dcterms:W3CDTF">2022-09-30T17:52:52Z</dcterms:modified>
</cp:coreProperties>
</file>